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08" r:id="rId2"/>
    <p:sldId id="450" r:id="rId3"/>
    <p:sldId id="459" r:id="rId4"/>
    <p:sldId id="458" r:id="rId5"/>
    <p:sldId id="405" r:id="rId6"/>
    <p:sldId id="406" r:id="rId7"/>
    <p:sldId id="429" r:id="rId8"/>
    <p:sldId id="441" r:id="rId9"/>
    <p:sldId id="460" r:id="rId10"/>
    <p:sldId id="461" r:id="rId11"/>
    <p:sldId id="456" r:id="rId12"/>
    <p:sldId id="463" r:id="rId13"/>
    <p:sldId id="462" r:id="rId14"/>
    <p:sldId id="464" r:id="rId15"/>
    <p:sldId id="465" r:id="rId16"/>
    <p:sldId id="466" r:id="rId17"/>
    <p:sldId id="467" r:id="rId18"/>
    <p:sldId id="457" r:id="rId19"/>
    <p:sldId id="468" r:id="rId20"/>
    <p:sldId id="420" r:id="rId21"/>
    <p:sldId id="426" r:id="rId22"/>
    <p:sldId id="469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1111"/>
    <a:srgbClr val="2B2B2B"/>
    <a:srgbClr val="0B0B0B"/>
    <a:srgbClr val="0A0E02"/>
    <a:srgbClr val="020103"/>
    <a:srgbClr val="011419"/>
    <a:srgbClr val="060309"/>
    <a:srgbClr val="070101"/>
    <a:srgbClr val="000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034" autoAdjust="0"/>
  </p:normalViewPr>
  <p:slideViewPr>
    <p:cSldViewPr>
      <p:cViewPr varScale="1">
        <p:scale>
          <a:sx n="114" d="100"/>
          <a:sy n="114" d="100"/>
        </p:scale>
        <p:origin x="21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93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2D8B9-2050-41B3-AA6D-10BB2A1694C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C1EC7-32FE-4EF4-88AD-F27754DD22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0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81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 6:9 And let us not grow weary while doing good, for in due season we shall reap if we do not lose heart.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34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Imgaine</a:t>
            </a:r>
            <a:r>
              <a:rPr lang="en-US" dirty="0" smtClean="0"/>
              <a:t> setting up an appointment with an appraiser to come value</a:t>
            </a:r>
            <a:r>
              <a:rPr lang="en-US" baseline="0" dirty="0" smtClean="0"/>
              <a:t> and perhaps buy your </a:t>
            </a:r>
            <a:r>
              <a:rPr lang="en-US" baseline="0" dirty="0" err="1" smtClean="0"/>
              <a:t>tereasure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56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4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38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73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1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55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01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 6:9 And let us not grow weary while doing good, for in due season we shall reap if we do not lose heart.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6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 6:9 And let us not grow weary while doing good, for in due season we shall reap if we do not lose heart.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dirty="0" smtClean="0">
                <a:solidFill>
                  <a:srgbClr val="000000"/>
                </a:solidFill>
                <a:effectLst/>
                <a:latin typeface="system-ui"/>
              </a:rPr>
              <a:t>https://commons.wikimedia.org/wiki/File:Tabgha_Church_Mosaic_Israel.jpg</a:t>
            </a:r>
          </a:p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45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603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 18:10 "Two men went up to the temple to pray, one a Pharisee and the other a tax collector.  11 "The Pharisee stood and prayed thus with himself, 'God, I thank You that I am not like other men--</a:t>
            </a:r>
            <a:r>
              <a:rPr lang="en-US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603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extortioners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603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unjust, adulterers, or even as this tax collector. 12 'I fast twice a week; I give tithes of all that I possess.‘  13 "And the tax collector, standing afar off, would not so much as raise his eyes to heaven, but beat his breast, saying, 'God, be merciful to me a sinner!‘  14 "I tell you, this man went down to his house justified rather than the other; for everyone who exalts himself will be humbled, and he who humbles himself will be exalted.“</a:t>
            </a:r>
          </a:p>
          <a:p>
            <a:pPr>
              <a:buNone/>
            </a:pPr>
            <a:endParaRPr lang="en-U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60309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603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Mr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603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11:25 "And whenever you stand praying, if you have anything against anyone, forgive him, that your Father in heaven may also forgive you your trespasses.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22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603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 18:10 "Two men went up to the temple to pray, one a Pharisee and the other a tax collector.  11 "The Pharisee stood and prayed thus with himself, 'God, I thank You that I am not like other men--</a:t>
            </a:r>
            <a:r>
              <a:rPr lang="en-US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603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extortioners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603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unjust, adulterers, or even as this tax collector. 12 'I fast twice a week; I give tithes of all that I possess.‘  13 "And the tax collector, standing afar off, would not so much as raise his eyes to heaven, but beat his breast, saying, 'God, be merciful to me a sinner!‘  14 "I tell you, this man went down to his house justified rather than the other; for everyone who exalts himself will be humbled, and he who humbles himself will be exalted.“</a:t>
            </a:r>
          </a:p>
          <a:p>
            <a:pPr>
              <a:buNone/>
            </a:pPr>
            <a:endParaRPr lang="en-U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60309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603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Mr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603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11:25 "And whenever you stand praying, if you have anything against anyone, forgive him, that your Father in heaven may also forgive you your trespasses.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603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 18:10 "Two men went up to the temple to pray, one a Pharisee and the other a tax collector.  11 "The Pharisee stood and prayed thus with himself, 'God, I thank You that I am not like other men--</a:t>
            </a:r>
            <a:r>
              <a:rPr lang="en-US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603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extortioners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603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unjust, adulterers, or even as this tax collector. 12 'I fast twice a week; I give tithes of all that I possess.‘  13 "And the tax collector, standing afar off, would not so much as raise his eyes to heaven, but beat his breast, saying, 'God, be merciful to me a sinner!‘  14 "I tell you, this man went down to his house justified rather than the other; for everyone who exalts himself will be humbled, and he who humbles himself will be exalted.“</a:t>
            </a:r>
          </a:p>
          <a:p>
            <a:pPr>
              <a:buNone/>
            </a:pPr>
            <a:endParaRPr lang="en-U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60309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603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Mr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60309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11:25 "And whenever you stand praying, if you have anything against anyone, forgive him, that your Father in heaven may also forgive you your trespasses.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8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65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89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49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 6:9 And let us not grow weary while doing good, for in due season we shall reap if we do not lose heart.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64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 6:9 And let us not grow weary while doing good, for in due season we shall reap if we do not lose heart.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1EC7-32FE-4EF4-88AD-F27754DD22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15F-C276-4809-9E5E-2CEB06564E2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339-6B54-4C14-BF9E-97D6DE1F1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15F-C276-4809-9E5E-2CEB06564E2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339-6B54-4C14-BF9E-97D6DE1F1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15F-C276-4809-9E5E-2CEB06564E2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339-6B54-4C14-BF9E-97D6DE1F1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15F-C276-4809-9E5E-2CEB06564E2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339-6B54-4C14-BF9E-97D6DE1F1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15F-C276-4809-9E5E-2CEB06564E2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339-6B54-4C14-BF9E-97D6DE1F1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15F-C276-4809-9E5E-2CEB06564E2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339-6B54-4C14-BF9E-97D6DE1F1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15F-C276-4809-9E5E-2CEB06564E2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339-6B54-4C14-BF9E-97D6DE1F1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15F-C276-4809-9E5E-2CEB06564E2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339-6B54-4C14-BF9E-97D6DE1F1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15F-C276-4809-9E5E-2CEB06564E2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339-6B54-4C14-BF9E-97D6DE1F1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15F-C276-4809-9E5E-2CEB06564E2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339-6B54-4C14-BF9E-97D6DE1F1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715F-C276-4809-9E5E-2CEB06564E2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6339-6B54-4C14-BF9E-97D6DE1F1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1715F-C276-4809-9E5E-2CEB06564E2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E6339-6B54-4C14-BF9E-97D6DE1F1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9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428750"/>
            <a:ext cx="8534399" cy="3622222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</a:t>
            </a:r>
            <a:r>
              <a:rPr lang="en-US" sz="3000" dirty="0" smtClean="0">
                <a:effectLst>
                  <a:glow rad="228600">
                    <a:srgbClr val="03080D"/>
                  </a:glow>
                </a:effectLst>
              </a:rPr>
              <a:t>Study					9:30  </a:t>
            </a: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AM</a:t>
            </a:r>
          </a:p>
          <a:p>
            <a:pPr lvl="1">
              <a:buNone/>
            </a:pPr>
            <a:r>
              <a:rPr lang="en-US" sz="3000" dirty="0" smtClean="0">
                <a:effectLst>
                  <a:glow rad="228600">
                    <a:srgbClr val="03080D"/>
                  </a:glow>
                </a:effectLst>
              </a:rPr>
              <a:t>Worship					 </a:t>
            </a: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	10:30 AM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PM Bible Class (Livestream)  		5:00  PM</a:t>
            </a:r>
          </a:p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Wednesday</a:t>
            </a:r>
          </a:p>
          <a:p>
            <a:pPr marL="365742" lvl="1" indent="0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Class 		 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4536622"/>
            <a:ext cx="8229600" cy="51435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algn="ctr" defTabSz="914355">
              <a:defRPr/>
            </a:pPr>
            <a:r>
              <a:rPr lang="en-US" sz="3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5865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Treasure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8008"/>
            <a:ext cx="8610600" cy="38671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dirty="0" smtClean="0"/>
              <a:t>Treasure in the field</a:t>
            </a:r>
          </a:p>
          <a:p>
            <a:pPr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Stumble across it by accident</a:t>
            </a:r>
          </a:p>
          <a:p>
            <a:pPr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Do everything to obtain it</a:t>
            </a:r>
          </a:p>
          <a:p>
            <a:pPr algn="just">
              <a:buNone/>
            </a:pPr>
            <a:r>
              <a:rPr lang="en-US" sz="3600" dirty="0" smtClean="0"/>
              <a:t>Pearl in the bazaar</a:t>
            </a:r>
          </a:p>
          <a:p>
            <a:pPr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Seeking for it earnestly</a:t>
            </a:r>
          </a:p>
          <a:p>
            <a:pPr algn="just">
              <a:buNone/>
            </a:pPr>
            <a:r>
              <a:rPr lang="en-US" sz="3600" dirty="0"/>
              <a:t>	</a:t>
            </a:r>
            <a:r>
              <a:rPr lang="en-US" sz="3600" dirty="0" smtClean="0"/>
              <a:t>Do everything to obtain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66950"/>
            <a:ext cx="223106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08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Treasure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867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Its value is limited while possessing it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 smtClean="0"/>
              <a:t>Find a time to exchange it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 smtClean="0"/>
              <a:t>How would you treat it?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66950"/>
            <a:ext cx="223106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21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Treasure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867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Salvation is a Treasure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Found either by accident or search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Requires everything to get it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Its </a:t>
            </a:r>
            <a:r>
              <a:rPr lang="en-US" sz="3600" dirty="0" smtClean="0"/>
              <a:t>value is found at the end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How should you treat it?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66950"/>
            <a:ext cx="223106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09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r>
              <a:rPr lang="en-US" sz="6000" dirty="0" smtClean="0"/>
              <a:t>Don’t Neglect It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867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Hebrews 2:1-4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Salvation must be cared and nurtured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dirty="0"/>
              <a:t> </a:t>
            </a:r>
            <a:r>
              <a:rPr lang="en-US" sz="3600" dirty="0" smtClean="0"/>
              <a:t>	Nourished and fed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	Given attention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Being unused leads to decay</a:t>
            </a:r>
          </a:p>
          <a:p>
            <a:pPr>
              <a:buNone/>
            </a:pPr>
            <a:r>
              <a:rPr lang="en-US" sz="3600" dirty="0"/>
              <a:t>		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90550"/>
            <a:ext cx="1613556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3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91" y="3257550"/>
            <a:ext cx="2827371" cy="1885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r>
              <a:rPr lang="en-US" sz="6000" dirty="0" smtClean="0"/>
              <a:t>Don’t Miss the Appraiser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867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Hebrews 4:1-3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Salvation must </a:t>
            </a:r>
            <a:r>
              <a:rPr lang="en-US" sz="3600" dirty="0" smtClean="0"/>
              <a:t>be saved </a:t>
            </a:r>
            <a:r>
              <a:rPr lang="en-US" sz="3600" dirty="0" smtClean="0"/>
              <a:t>for a particular day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dirty="0"/>
              <a:t> </a:t>
            </a:r>
            <a:r>
              <a:rPr lang="en-US" sz="3600" dirty="0" smtClean="0"/>
              <a:t>	What if we “miss” the appointment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	What if we are not prepared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Missing out = missing everything</a:t>
            </a:r>
          </a:p>
          <a:p>
            <a:pPr>
              <a:buNone/>
            </a:pPr>
            <a:r>
              <a:rPr lang="en-US" sz="3600" dirty="0"/>
              <a:t>		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57964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31925"/>
            <a:ext cx="2667000" cy="355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r>
              <a:rPr lang="en-US" sz="6000" dirty="0" smtClean="0"/>
              <a:t>Don’t Drop It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867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Hebrews 6:4-8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Salvation must be carefully handled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dirty="0"/>
              <a:t> </a:t>
            </a:r>
            <a:r>
              <a:rPr lang="en-US" sz="3600" dirty="0" smtClean="0"/>
              <a:t>	Not exposed to sin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	Not discarded 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Being dropped leads to damage</a:t>
            </a:r>
          </a:p>
          <a:p>
            <a:pPr>
              <a:buNone/>
            </a:pPr>
            <a:r>
              <a:rPr lang="en-US" sz="3600" dirty="0"/>
              <a:t>		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06596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r>
              <a:rPr lang="en-US" sz="6000" dirty="0" smtClean="0"/>
              <a:t>Don’t Void It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867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Hebrews 10:26-29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Salvation can be invalidated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dirty="0"/>
              <a:t> </a:t>
            </a:r>
            <a:r>
              <a:rPr lang="en-US" sz="3600" dirty="0" smtClean="0"/>
              <a:t>	Not meeting the terms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	Treating it disrespectfully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It no longer has any value</a:t>
            </a:r>
          </a:p>
          <a:p>
            <a:pPr>
              <a:buNone/>
            </a:pPr>
            <a:r>
              <a:rPr lang="en-US" sz="3600" dirty="0"/>
              <a:t>		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87" y="2114550"/>
            <a:ext cx="2852613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09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r>
              <a:rPr lang="en-US" sz="6000" dirty="0" smtClean="0"/>
              <a:t>Don’t Trade It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867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Hebrews 12:14-17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Salvation can be given up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dirty="0"/>
              <a:t> </a:t>
            </a:r>
            <a:r>
              <a:rPr lang="en-US" sz="3600" dirty="0" smtClean="0"/>
              <a:t>	Traded for a meal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	Lost forever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No hope when the time comes</a:t>
            </a:r>
          </a:p>
          <a:p>
            <a:pPr>
              <a:buNone/>
            </a:pPr>
            <a:r>
              <a:rPr lang="en-US" sz="3600" dirty="0"/>
              <a:t>		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63229"/>
            <a:ext cx="316548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1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r>
              <a:rPr lang="en-US" sz="6000" dirty="0" smtClean="0"/>
              <a:t>Losing Your Treasure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915400" cy="3867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Neglect leads to no escape from judgment</a:t>
            </a:r>
          </a:p>
          <a:p>
            <a:pPr>
              <a:buNone/>
            </a:pPr>
            <a:r>
              <a:rPr lang="en-US" sz="3600" dirty="0" smtClean="0"/>
              <a:t>Coming short leads to not exchanging it</a:t>
            </a:r>
          </a:p>
          <a:p>
            <a:pPr>
              <a:buNone/>
            </a:pPr>
            <a:r>
              <a:rPr lang="en-US" sz="3600" dirty="0" smtClean="0"/>
              <a:t>Carelessness leads to being cursed and burned</a:t>
            </a:r>
          </a:p>
          <a:p>
            <a:pPr>
              <a:buNone/>
            </a:pPr>
            <a:r>
              <a:rPr lang="en-US" sz="3600" dirty="0" smtClean="0"/>
              <a:t>Forsaking leads to divine punishment</a:t>
            </a:r>
          </a:p>
          <a:p>
            <a:pPr>
              <a:buNone/>
            </a:pPr>
            <a:r>
              <a:rPr lang="en-US" sz="3600" dirty="0" smtClean="0"/>
              <a:t>Trading away leads to great sorrow</a:t>
            </a:r>
          </a:p>
        </p:txBody>
      </p:sp>
    </p:spTree>
    <p:extLst>
      <p:ext uri="{BB962C8B-B14F-4D97-AF65-F5344CB8AC3E}">
        <p14:creationId xmlns:p14="http://schemas.microsoft.com/office/powerpoint/2010/main" val="776733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r>
              <a:rPr lang="en-US" sz="6000" dirty="0" smtClean="0"/>
              <a:t>Keep Your Treasure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915400" cy="3867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“Treasure” your salvation!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Care for it at any cost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Ensure it remains to the end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Maintain it above all else</a:t>
            </a:r>
          </a:p>
        </p:txBody>
      </p:sp>
    </p:spTree>
    <p:extLst>
      <p:ext uri="{BB962C8B-B14F-4D97-AF65-F5344CB8AC3E}">
        <p14:creationId xmlns:p14="http://schemas.microsoft.com/office/powerpoint/2010/main" val="1488193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016"/>
          </a:xfrm>
        </p:spPr>
        <p:txBody>
          <a:bodyPr>
            <a:noAutofit/>
          </a:bodyPr>
          <a:lstStyle/>
          <a:p>
            <a:pPr algn="ctr"/>
            <a:r>
              <a:rPr lang="en-US" sz="7425" dirty="0">
                <a:effectLst>
                  <a:glow rad="228600">
                    <a:srgbClr val="000000"/>
                  </a:glow>
                </a:effectLst>
                <a:latin typeface="+mn-lt"/>
              </a:rPr>
              <a:t>John </a:t>
            </a:r>
            <a:r>
              <a:rPr lang="en-US" sz="7425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6:1-14</a:t>
            </a:r>
            <a:endParaRPr lang="en-US" sz="7425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1268017"/>
            <a:ext cx="8911901" cy="3772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750" dirty="0" smtClean="0"/>
              <a:t>Loaves and Fishes</a:t>
            </a:r>
          </a:p>
          <a:p>
            <a:pPr marL="0" indent="0" algn="just">
              <a:buNone/>
            </a:pPr>
            <a:endParaRPr lang="en-US" sz="3750" dirty="0"/>
          </a:p>
          <a:p>
            <a:pPr marL="0" indent="0" algn="just">
              <a:buNone/>
            </a:pPr>
            <a:r>
              <a:rPr lang="en-US" sz="3750" dirty="0" smtClean="0"/>
              <a:t>“Truly this is the Prophet”</a:t>
            </a:r>
          </a:p>
          <a:p>
            <a:pPr marL="0" indent="0" algn="just">
              <a:buNone/>
            </a:pPr>
            <a:r>
              <a:rPr lang="en-US" sz="3750" dirty="0"/>
              <a:t>	</a:t>
            </a:r>
          </a:p>
        </p:txBody>
      </p:sp>
      <p:pic>
        <p:nvPicPr>
          <p:cNvPr id="1026" name="Picture 2" descr="File:Tabgha Church Mosaic Isra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"/>
            <a:ext cx="9448800" cy="58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7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915400" cy="386715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76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Obtaining the Seal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3229"/>
            <a:ext cx="8662332" cy="440412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In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Him you also trusted, after you heard the word of truth, the gospel of your salvation; in whom also, having believed, you were sealed with the Holy Spirit of promise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									Ephesians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1:13 </a:t>
            </a:r>
            <a:endParaRPr lang="en-US" sz="35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289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Obtaining the Seal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3229"/>
            <a:ext cx="8662332" cy="440412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Then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Peter said to them, "Repent, and let every one of you be baptized in the name of Jesus Christ for the remission of sins; and you shall receive the gift of the Holy Spirit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.”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												Acts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2:38</a:t>
            </a:r>
            <a:endParaRPr lang="en-US" sz="35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378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016"/>
          </a:xfrm>
        </p:spPr>
        <p:txBody>
          <a:bodyPr>
            <a:noAutofit/>
          </a:bodyPr>
          <a:lstStyle/>
          <a:p>
            <a:pPr algn="ctr"/>
            <a:r>
              <a:rPr lang="en-US" sz="7425" dirty="0">
                <a:effectLst>
                  <a:glow rad="228600">
                    <a:srgbClr val="000000"/>
                  </a:glow>
                </a:effectLst>
                <a:latin typeface="+mn-lt"/>
              </a:rPr>
              <a:t>John </a:t>
            </a:r>
            <a:r>
              <a:rPr lang="en-US" sz="7425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6:15-21</a:t>
            </a:r>
            <a:endParaRPr lang="en-US" sz="7425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1268017"/>
            <a:ext cx="8911901" cy="3772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750" dirty="0" smtClean="0"/>
              <a:t>Jesus walking on the water</a:t>
            </a:r>
          </a:p>
          <a:p>
            <a:pPr marL="0" indent="0" algn="just">
              <a:buNone/>
            </a:pPr>
            <a:r>
              <a:rPr lang="en-US" sz="3750" dirty="0" smtClean="0"/>
              <a:t>   Matthew 14:33:</a:t>
            </a:r>
          </a:p>
          <a:p>
            <a:pPr marL="0" indent="0" algn="just">
              <a:buNone/>
            </a:pPr>
            <a:r>
              <a:rPr lang="en-US" sz="3750" dirty="0" smtClean="0"/>
              <a:t>	Peter joins Jesus walking</a:t>
            </a:r>
          </a:p>
          <a:p>
            <a:pPr marL="0" indent="0" algn="just">
              <a:buNone/>
            </a:pPr>
            <a:r>
              <a:rPr lang="en-US" sz="3750" dirty="0"/>
              <a:t>	</a:t>
            </a:r>
            <a:r>
              <a:rPr lang="en-US" sz="3750" dirty="0" smtClean="0"/>
              <a:t>“Truly you are the Son of God”</a:t>
            </a:r>
          </a:p>
        </p:txBody>
      </p:sp>
    </p:spTree>
    <p:extLst>
      <p:ext uri="{BB962C8B-B14F-4D97-AF65-F5344CB8AC3E}">
        <p14:creationId xmlns:p14="http://schemas.microsoft.com/office/powerpoint/2010/main" val="9942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016"/>
          </a:xfrm>
        </p:spPr>
        <p:txBody>
          <a:bodyPr>
            <a:noAutofit/>
          </a:bodyPr>
          <a:lstStyle/>
          <a:p>
            <a:pPr algn="ctr"/>
            <a:r>
              <a:rPr lang="en-US" sz="7425" dirty="0">
                <a:effectLst>
                  <a:glow rad="228600">
                    <a:srgbClr val="000000"/>
                  </a:glow>
                </a:effectLst>
                <a:latin typeface="+mn-lt"/>
              </a:rPr>
              <a:t>John </a:t>
            </a:r>
            <a:r>
              <a:rPr lang="en-US" sz="7425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6:22</a:t>
            </a:r>
            <a:endParaRPr lang="en-US" sz="7425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1268017"/>
            <a:ext cx="8911901" cy="3772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750" dirty="0" smtClean="0"/>
              <a:t>Loaves and Fishes	</a:t>
            </a:r>
          </a:p>
          <a:p>
            <a:pPr marL="0" indent="0" algn="just">
              <a:buNone/>
            </a:pPr>
            <a:r>
              <a:rPr lang="en-US" sz="3750" dirty="0" smtClean="0"/>
              <a:t>   Nearing the Passover</a:t>
            </a:r>
          </a:p>
          <a:p>
            <a:pPr marL="0" indent="0" algn="just">
              <a:buNone/>
            </a:pPr>
            <a:endParaRPr lang="en-US" sz="3750" dirty="0" smtClean="0"/>
          </a:p>
          <a:p>
            <a:pPr marL="0" indent="0" algn="just">
              <a:buNone/>
            </a:pPr>
            <a:r>
              <a:rPr lang="en-US" sz="3750" dirty="0" smtClean="0"/>
              <a:t>“Truly this is the Prophet” </a:t>
            </a:r>
          </a:p>
        </p:txBody>
      </p:sp>
    </p:spTree>
    <p:extLst>
      <p:ext uri="{BB962C8B-B14F-4D97-AF65-F5344CB8AC3E}">
        <p14:creationId xmlns:p14="http://schemas.microsoft.com/office/powerpoint/2010/main" val="23440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9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428750"/>
            <a:ext cx="8534399" cy="3622222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</a:t>
            </a:r>
            <a:r>
              <a:rPr lang="en-US" sz="3000" dirty="0" smtClean="0">
                <a:effectLst>
                  <a:glow rad="228600">
                    <a:srgbClr val="03080D"/>
                  </a:glow>
                </a:effectLst>
              </a:rPr>
              <a:t>Study					9:30  </a:t>
            </a: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AM</a:t>
            </a:r>
          </a:p>
          <a:p>
            <a:pPr lvl="1">
              <a:buNone/>
            </a:pPr>
            <a:r>
              <a:rPr lang="en-US" sz="3000" dirty="0" smtClean="0">
                <a:effectLst>
                  <a:glow rad="228600">
                    <a:srgbClr val="03080D"/>
                  </a:glow>
                </a:effectLst>
              </a:rPr>
              <a:t>Worship					 </a:t>
            </a: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	10:30 AM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PM Bible Class (Livestream)  		5:00  PM</a:t>
            </a:r>
          </a:p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Wednesday</a:t>
            </a:r>
          </a:p>
          <a:p>
            <a:pPr marL="365742" lvl="1" indent="0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Class 		 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4536622"/>
            <a:ext cx="8229600" cy="51435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algn="ctr" defTabSz="914355">
              <a:defRPr/>
            </a:pPr>
            <a:r>
              <a:rPr lang="en-US" sz="3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14687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97259"/>
              </p:ext>
            </p:extLst>
          </p:nvPr>
        </p:nvGraphicFramePr>
        <p:xfrm>
          <a:off x="-100013" y="-1"/>
          <a:ext cx="9244012" cy="51435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4622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2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Opening Prayer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 Wade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 Reading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Lamar McDonald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451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696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Lord’s Supper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Lamar McDonald, Luis Gonzalez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504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Collection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Lamar McDonald, Brian Haines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536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Lesson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Brian Haines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272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Antony Ward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70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5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Treasure of Salvation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76350"/>
            <a:ext cx="3071753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22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Treasure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76350"/>
            <a:ext cx="8686800" cy="38671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dirty="0" smtClean="0"/>
              <a:t>	"</a:t>
            </a:r>
            <a:r>
              <a:rPr lang="en-US" sz="3600" i="1" dirty="0"/>
              <a:t>Again, the kingdom of heaven is like treasure hidden in a field, which a man found and hid; and for joy over it he goes and sells all that he has and buys that </a:t>
            </a:r>
            <a:r>
              <a:rPr lang="en-US" sz="3600" i="1" dirty="0" smtClean="0"/>
              <a:t>field</a:t>
            </a:r>
            <a:r>
              <a:rPr lang="en-US" sz="3600" dirty="0" smtClean="0"/>
              <a:t>.”						Matthew </a:t>
            </a:r>
            <a:r>
              <a:rPr lang="en-US" sz="3600" dirty="0"/>
              <a:t>13:44 </a:t>
            </a:r>
            <a:r>
              <a:rPr lang="en-US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8772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Treasure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6350"/>
            <a:ext cx="8839200" cy="38671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dirty="0" smtClean="0"/>
              <a:t>	“</a:t>
            </a:r>
            <a:r>
              <a:rPr lang="en-US" sz="3600" i="1" dirty="0" smtClean="0"/>
              <a:t>Again</a:t>
            </a:r>
            <a:r>
              <a:rPr lang="en-US" sz="3600" i="1" dirty="0"/>
              <a:t>, the kingdom of heaven is like a merchant seeking beautiful pearls</a:t>
            </a:r>
            <a:r>
              <a:rPr lang="en-US" sz="3600" i="1" dirty="0" smtClean="0"/>
              <a:t>, who</a:t>
            </a:r>
            <a:r>
              <a:rPr lang="en-US" sz="3600" i="1" dirty="0"/>
              <a:t>, when he had found one pearl of great price, went and sold all that he had and bought it</a:t>
            </a:r>
            <a:r>
              <a:rPr lang="en-US" sz="3600" dirty="0" smtClean="0"/>
              <a:t>.” 					Matthew 13:45</a:t>
            </a:r>
          </a:p>
        </p:txBody>
      </p:sp>
    </p:spTree>
    <p:extLst>
      <p:ext uri="{BB962C8B-B14F-4D97-AF65-F5344CB8AC3E}">
        <p14:creationId xmlns:p14="http://schemas.microsoft.com/office/powerpoint/2010/main" val="788169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4800" b="1" dirty="0" smtClean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48754</TotalTime>
  <Words>932</Words>
  <Application>Microsoft Office PowerPoint</Application>
  <PresentationFormat>On-screen Show (16:9)</PresentationFormat>
  <Paragraphs>168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Bell MT</vt:lpstr>
      <vt:lpstr>Calibri</vt:lpstr>
      <vt:lpstr>system-ui</vt:lpstr>
      <vt:lpstr>Office Theme</vt:lpstr>
      <vt:lpstr>Welcome!</vt:lpstr>
      <vt:lpstr>John 6:1-14</vt:lpstr>
      <vt:lpstr>John 6:15-21</vt:lpstr>
      <vt:lpstr>John 6:22</vt:lpstr>
      <vt:lpstr>Welcome!</vt:lpstr>
      <vt:lpstr>PowerPoint Presentation</vt:lpstr>
      <vt:lpstr>The Treasure of Salvation</vt:lpstr>
      <vt:lpstr>The Treasure</vt:lpstr>
      <vt:lpstr>The Treasure</vt:lpstr>
      <vt:lpstr>The Treasure</vt:lpstr>
      <vt:lpstr>The Treasure</vt:lpstr>
      <vt:lpstr>The Treasure</vt:lpstr>
      <vt:lpstr>Don’t Neglect It</vt:lpstr>
      <vt:lpstr>Don’t Miss the Appraiser</vt:lpstr>
      <vt:lpstr>Don’t Drop It</vt:lpstr>
      <vt:lpstr>Don’t Void It</vt:lpstr>
      <vt:lpstr>Don’t Trade It</vt:lpstr>
      <vt:lpstr>Losing Your Treasure</vt:lpstr>
      <vt:lpstr>Keep Your Treasure</vt:lpstr>
      <vt:lpstr>PowerPoint Presentation</vt:lpstr>
      <vt:lpstr>Obtaining the Seal</vt:lpstr>
      <vt:lpstr>Obtaining the Seal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Love of God</dc:title>
  <dc:creator>Wendi</dc:creator>
  <cp:lastModifiedBy>Microsoft account</cp:lastModifiedBy>
  <cp:revision>484</cp:revision>
  <dcterms:created xsi:type="dcterms:W3CDTF">2011-09-26T14:37:04Z</dcterms:created>
  <dcterms:modified xsi:type="dcterms:W3CDTF">2021-10-04T18:50:09Z</dcterms:modified>
</cp:coreProperties>
</file>